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2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1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E7-95FA-4FC4-9EC5-DDBFA8DC7417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D51E-4B19-444E-85C0-DBD7EB6263F4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55A-4AD5-4D3E-9A0A-689DA3BA976C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AD15-87AC-45B2-9EE5-8D165AF83CD7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0CCD-F0D6-4CC2-A4C8-2D7D0D875F02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47B1BF-4039-460D-A637-65428CBD720E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61DB8-8424-49CF-B199-9E2274E16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Bell Ringer – 5/2/2024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D970AE-9B99-4743-94BC-3617795D00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Today, we will be writing one form of poetry known as </a:t>
            </a:r>
            <a:r>
              <a:rPr lang="en-US" b="1" i="1" dirty="0"/>
              <a:t>sonnets</a:t>
            </a:r>
            <a:r>
              <a:rPr lang="en-US" dirty="0"/>
              <a:t>. Before telling you more about this form, let’s try analyzing one for ourselves. As you do, please:</a:t>
            </a:r>
          </a:p>
          <a:p>
            <a:r>
              <a:rPr lang="en-US" dirty="0"/>
              <a:t>Identify the number of stanzas in the poem</a:t>
            </a:r>
          </a:p>
          <a:p>
            <a:r>
              <a:rPr lang="en-US" dirty="0"/>
              <a:t>Draw a line between every syllable to find the meter.</a:t>
            </a:r>
          </a:p>
          <a:p>
            <a:r>
              <a:rPr lang="en-US" dirty="0"/>
              <a:t>Label each rhyming pair of words at the end of end of each line with A, B, C, and so on.</a:t>
            </a:r>
          </a:p>
          <a:p>
            <a:r>
              <a:rPr lang="en-US" dirty="0"/>
              <a:t>Identify at least one form of figurative language and one sound device in this poem.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98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38FE5-FAC1-4AA4-A797-8AD2BCB61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let’s try adding some Tagalog…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DB4480-DB73-4F8B-B5F0-8B2DB7A10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strike="dblStrike" dirty="0"/>
              <a:t>The</a:t>
            </a:r>
            <a:r>
              <a:rPr lang="en-US" i="1" dirty="0"/>
              <a:t> </a:t>
            </a:r>
            <a:r>
              <a:rPr lang="en-US" i="1" u="sng" dirty="0"/>
              <a:t>Silangan</a:t>
            </a:r>
            <a:r>
              <a:rPr lang="en-US" i="1" dirty="0"/>
              <a:t> sun, shining with rays of gold -10 syllables</a:t>
            </a:r>
          </a:p>
          <a:p>
            <a:pPr marL="0" indent="0">
              <a:buNone/>
            </a:pPr>
            <a:r>
              <a:rPr lang="en-US" i="1" dirty="0"/>
              <a:t>Smiles on the world, telling them to awake.</a:t>
            </a:r>
          </a:p>
          <a:p>
            <a:pPr marL="0" indent="0">
              <a:buNone/>
            </a:pPr>
            <a:r>
              <a:rPr lang="en-US" i="1" dirty="0"/>
              <a:t>The young man is pleased, not so with the old,</a:t>
            </a:r>
          </a:p>
          <a:p>
            <a:pPr marL="0" indent="0">
              <a:buNone/>
            </a:pPr>
            <a:r>
              <a:rPr lang="en-US" i="1" dirty="0"/>
              <a:t>Who yells at the sun, “Please give me a break!” </a:t>
            </a:r>
          </a:p>
        </p:txBody>
      </p:sp>
    </p:spTree>
    <p:extLst>
      <p:ext uri="{BB962C8B-B14F-4D97-AF65-F5344CB8AC3E}">
        <p14:creationId xmlns:p14="http://schemas.microsoft.com/office/powerpoint/2010/main" val="32689621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7F5FE-1A18-445A-9D01-F3516524C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you try!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C9539C-30E1-46DC-BD44-A6F3EBBED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For the remaining time in class, you will be writing a sonnet of your own. To get full points, please:</a:t>
            </a:r>
          </a:p>
          <a:p>
            <a:pPr lvl="1"/>
            <a:r>
              <a:rPr lang="en-US" dirty="0"/>
              <a:t>Make sure you are writing in sonnet structure</a:t>
            </a:r>
          </a:p>
          <a:p>
            <a:pPr lvl="2"/>
            <a:r>
              <a:rPr lang="en-US" dirty="0"/>
              <a:t>14 lines, with three quatrains and one couplet.</a:t>
            </a:r>
          </a:p>
          <a:p>
            <a:pPr lvl="2"/>
            <a:r>
              <a:rPr lang="en-US" dirty="0"/>
              <a:t>Each line should be 10 syllables (5 feet) long.</a:t>
            </a:r>
          </a:p>
          <a:p>
            <a:pPr lvl="2"/>
            <a:r>
              <a:rPr lang="en-US" dirty="0"/>
              <a:t>Make sure your rhyme scheme is: ABAB CDCD EFEF GG</a:t>
            </a:r>
          </a:p>
          <a:p>
            <a:pPr lvl="1"/>
            <a:r>
              <a:rPr lang="en-US" dirty="0"/>
              <a:t>Include </a:t>
            </a:r>
            <a:r>
              <a:rPr lang="en-US" i="1" u="sng" dirty="0"/>
              <a:t>at least</a:t>
            </a:r>
            <a:r>
              <a:rPr lang="en-US" dirty="0"/>
              <a:t> two sound devices or forms of figurative language</a:t>
            </a:r>
          </a:p>
          <a:p>
            <a:pPr lvl="1"/>
            <a:r>
              <a:rPr lang="en-US" dirty="0"/>
              <a:t>Use at least one word or phrase from your native language somewhere in the poem.</a:t>
            </a:r>
          </a:p>
        </p:txBody>
      </p:sp>
    </p:spTree>
    <p:extLst>
      <p:ext uri="{BB962C8B-B14F-4D97-AF65-F5344CB8AC3E}">
        <p14:creationId xmlns:p14="http://schemas.microsoft.com/office/powerpoint/2010/main" val="3489067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1B143-A383-4424-A3AF-ECA7F0903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2" y="609597"/>
            <a:ext cx="4934415" cy="3592750"/>
          </a:xfrm>
        </p:spPr>
        <p:txBody>
          <a:bodyPr>
            <a:noAutofit/>
          </a:bodyPr>
          <a:lstStyle/>
          <a:p>
            <a:r>
              <a:rPr lang="en-US" sz="1600" dirty="0"/>
              <a:t>Finally, the sun awakes from sleeping!</a:t>
            </a:r>
            <a:br>
              <a:rPr lang="en-US" sz="1600" dirty="0"/>
            </a:br>
            <a:r>
              <a:rPr lang="en-US" sz="1600" dirty="0"/>
              <a:t>Half a year moved gradually like a snail.</a:t>
            </a:r>
            <a:br>
              <a:rPr lang="en-US" sz="1600" dirty="0"/>
            </a:br>
            <a:r>
              <a:rPr lang="en-US" sz="1600" dirty="0"/>
              <a:t>Spring’s green has helped in Summer’s upkeeping.</a:t>
            </a:r>
            <a:br>
              <a:rPr lang="en-US" sz="1600" dirty="0"/>
            </a:br>
            <a:r>
              <a:rPr lang="en-US" sz="1600" dirty="0"/>
              <a:t>And then, the season comes with a bell’s wail.</a:t>
            </a:r>
            <a:br>
              <a:rPr lang="en-US" sz="1600" dirty="0"/>
            </a:br>
            <a:br>
              <a:rPr lang="en-US" sz="1600" dirty="0"/>
            </a:br>
            <a:r>
              <a:rPr lang="en-US" sz="1600" dirty="0"/>
              <a:t>My friends climb the ancient stairs on the tree,</a:t>
            </a:r>
            <a:br>
              <a:rPr lang="en-US" sz="1600" dirty="0"/>
            </a:br>
            <a:r>
              <a:rPr lang="en-US" sz="1600" dirty="0"/>
              <a:t>Which leads us to one of our meeting spots.</a:t>
            </a:r>
            <a:br>
              <a:rPr lang="en-US" sz="1600" dirty="0"/>
            </a:br>
            <a:r>
              <a:rPr lang="en-US" sz="1600" dirty="0"/>
              <a:t>A trusty treehouse where we can be free</a:t>
            </a:r>
            <a:br>
              <a:rPr lang="en-US" sz="1600" dirty="0"/>
            </a:br>
            <a:r>
              <a:rPr lang="en-US" sz="1600" dirty="0"/>
              <a:t>To unpack our secrets, stories, and plots.</a:t>
            </a:r>
            <a:br>
              <a:rPr lang="en-US" sz="1600" dirty="0"/>
            </a:br>
            <a:br>
              <a:rPr lang="en-US" sz="1600" dirty="0"/>
            </a:br>
            <a:endParaRPr lang="en-US" sz="1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C6CF4A-CA16-477E-8E2B-EC98F7088B1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Title:</a:t>
            </a:r>
            <a:r>
              <a:rPr lang="en-US" sz="2400" i="1" dirty="0"/>
              <a:t> A Summer Day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CB3CBB2-9E8F-4091-ACFE-732E0E7A962C}"/>
              </a:ext>
            </a:extLst>
          </p:cNvPr>
          <p:cNvSpPr txBox="1">
            <a:spLocks/>
          </p:cNvSpPr>
          <p:nvPr/>
        </p:nvSpPr>
        <p:spPr>
          <a:xfrm>
            <a:off x="5487251" y="665741"/>
            <a:ext cx="4934415" cy="35927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/>
              <a:t>As days and months roll merrily away,</a:t>
            </a:r>
          </a:p>
          <a:p>
            <a:r>
              <a:rPr lang="en-US" sz="1600" dirty="0"/>
              <a:t>Eternal summer seems to never end.</a:t>
            </a:r>
          </a:p>
          <a:p>
            <a:r>
              <a:rPr lang="en-US" sz="1600" dirty="0"/>
              <a:t>As June rolls to July, we slowly pray,</a:t>
            </a:r>
          </a:p>
          <a:p>
            <a:r>
              <a:rPr lang="en-US" sz="1600" dirty="0"/>
              <a:t>That the will of August will somehow bend.</a:t>
            </a:r>
          </a:p>
          <a:p>
            <a:endParaRPr lang="en-US" sz="1600" dirty="0"/>
          </a:p>
          <a:p>
            <a:r>
              <a:rPr lang="en-US" sz="1600" dirty="0"/>
              <a:t>And yet, as soon as August’s days run out,</a:t>
            </a:r>
          </a:p>
          <a:p>
            <a:r>
              <a:rPr lang="en-US" sz="1600" dirty="0"/>
              <a:t>School will soon come again, without a doubt.</a:t>
            </a:r>
          </a:p>
          <a:p>
            <a:br>
              <a:rPr lang="en-US" sz="1600" dirty="0"/>
            </a:b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3220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1B143-A383-4424-A3AF-ECA7F0903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348" y="609597"/>
            <a:ext cx="5101390" cy="3592750"/>
          </a:xfrm>
        </p:spPr>
        <p:txBody>
          <a:bodyPr>
            <a:noAutofit/>
          </a:bodyPr>
          <a:lstStyle/>
          <a:p>
            <a:r>
              <a:rPr lang="en-US" sz="1600" dirty="0"/>
              <a:t>Finally, </a:t>
            </a:r>
            <a:r>
              <a:rPr lang="en-US" sz="1600" dirty="0">
                <a:highlight>
                  <a:srgbClr val="0000FF"/>
                </a:highlight>
              </a:rPr>
              <a:t>the sun awakes from sleeping! </a:t>
            </a:r>
            <a:r>
              <a:rPr lang="en-US" sz="1600" b="1" i="1" dirty="0"/>
              <a:t>- A</a:t>
            </a:r>
            <a:br>
              <a:rPr lang="en-US" sz="1600" dirty="0"/>
            </a:br>
            <a:r>
              <a:rPr lang="en-US" sz="1600" dirty="0">
                <a:solidFill>
                  <a:schemeClr val="bg1"/>
                </a:solidFill>
                <a:highlight>
                  <a:srgbClr val="00FF00"/>
                </a:highlight>
              </a:rPr>
              <a:t>Half a year moved gradually like a snail</a:t>
            </a:r>
            <a:r>
              <a:rPr lang="en-US" sz="1600" dirty="0"/>
              <a:t>. </a:t>
            </a:r>
            <a:r>
              <a:rPr lang="en-US" sz="1600" b="1" i="1" dirty="0"/>
              <a:t>- B</a:t>
            </a:r>
            <a:br>
              <a:rPr lang="en-US" sz="1600" dirty="0"/>
            </a:br>
            <a:r>
              <a:rPr lang="en-US" sz="1600" dirty="0"/>
              <a:t>Spring’s green has helped in Summer’s upkeeping. </a:t>
            </a:r>
            <a:r>
              <a:rPr lang="en-US" sz="1600" b="1" i="1" dirty="0"/>
              <a:t>- A</a:t>
            </a:r>
            <a:br>
              <a:rPr lang="en-US" sz="1600" dirty="0"/>
            </a:br>
            <a:r>
              <a:rPr lang="en-US" sz="1600" dirty="0"/>
              <a:t>And then, the season comes with a </a:t>
            </a:r>
            <a:r>
              <a:rPr lang="en-US" sz="1600" dirty="0">
                <a:highlight>
                  <a:srgbClr val="0000FF"/>
                </a:highlight>
              </a:rPr>
              <a:t>bell’s wail.</a:t>
            </a:r>
            <a:r>
              <a:rPr lang="en-US" sz="1600" b="1" i="1" dirty="0">
                <a:highlight>
                  <a:srgbClr val="0000FF"/>
                </a:highlight>
              </a:rPr>
              <a:t> </a:t>
            </a:r>
            <a:r>
              <a:rPr lang="en-US" sz="1600" b="1" i="1" dirty="0"/>
              <a:t>- B</a:t>
            </a:r>
            <a:br>
              <a:rPr lang="en-US" sz="1600" dirty="0"/>
            </a:br>
            <a:br>
              <a:rPr lang="en-US" sz="1600" dirty="0"/>
            </a:br>
            <a:r>
              <a:rPr lang="en-US" sz="1600" dirty="0"/>
              <a:t>My friends climb the ancient stairs on the tree, </a:t>
            </a:r>
            <a:r>
              <a:rPr lang="en-US" sz="1600" b="1" i="1" dirty="0"/>
              <a:t>- C</a:t>
            </a:r>
            <a:br>
              <a:rPr lang="en-US" sz="1600" dirty="0"/>
            </a:br>
            <a:r>
              <a:rPr lang="en-US" sz="1600" dirty="0"/>
              <a:t>Which leads us to one of our meeting spots. </a:t>
            </a:r>
            <a:r>
              <a:rPr lang="en-US" sz="1600" b="1" i="1" dirty="0"/>
              <a:t>- D</a:t>
            </a:r>
            <a:br>
              <a:rPr lang="en-US" sz="1600" dirty="0"/>
            </a:br>
            <a:r>
              <a:rPr lang="en-US" sz="1600" dirty="0"/>
              <a:t>A trusty treehouse where we can be free </a:t>
            </a:r>
            <a:r>
              <a:rPr lang="en-US" sz="1600" b="1" i="1" dirty="0"/>
              <a:t>- C</a:t>
            </a:r>
            <a:br>
              <a:rPr lang="en-US" sz="1600" dirty="0"/>
            </a:br>
            <a:r>
              <a:rPr lang="en-US" sz="1600" dirty="0"/>
              <a:t>To unpack our secrets, stories, and plots. -</a:t>
            </a:r>
            <a:r>
              <a:rPr lang="en-US" sz="1600" b="1" i="1" dirty="0"/>
              <a:t> D</a:t>
            </a:r>
            <a:br>
              <a:rPr lang="en-US" sz="1600" dirty="0"/>
            </a:br>
            <a:br>
              <a:rPr lang="en-US" sz="1600" dirty="0"/>
            </a:br>
            <a:endParaRPr lang="en-US" sz="1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C6CF4A-CA16-477E-8E2B-EC98F7088B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0323" y="4711615"/>
            <a:ext cx="3843552" cy="1090789"/>
          </a:xfrm>
        </p:spPr>
        <p:txBody>
          <a:bodyPr>
            <a:normAutofit/>
          </a:bodyPr>
          <a:lstStyle/>
          <a:p>
            <a:r>
              <a:rPr lang="en-US" sz="2400" dirty="0"/>
              <a:t>Title:</a:t>
            </a:r>
            <a:r>
              <a:rPr lang="en-US" sz="2400" i="1" dirty="0"/>
              <a:t> A Summer Day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CB3CBB2-9E8F-4091-ACFE-732E0E7A962C}"/>
              </a:ext>
            </a:extLst>
          </p:cNvPr>
          <p:cNvSpPr txBox="1">
            <a:spLocks/>
          </p:cNvSpPr>
          <p:nvPr/>
        </p:nvSpPr>
        <p:spPr>
          <a:xfrm>
            <a:off x="5694949" y="609597"/>
            <a:ext cx="4934415" cy="35927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/>
              <a:t>As days and months roll merrily away, </a:t>
            </a:r>
            <a:r>
              <a:rPr lang="en-US" sz="1600" b="1" i="1" dirty="0"/>
              <a:t>- E</a:t>
            </a:r>
          </a:p>
          <a:p>
            <a:r>
              <a:rPr lang="en-US" sz="1600" dirty="0">
                <a:highlight>
                  <a:srgbClr val="FF00FF"/>
                </a:highlight>
              </a:rPr>
              <a:t>Such serene summer seems </a:t>
            </a:r>
            <a:r>
              <a:rPr lang="en-US" sz="1600" dirty="0"/>
              <a:t>to never end. </a:t>
            </a:r>
            <a:r>
              <a:rPr lang="en-US" sz="1600" b="1" i="1" dirty="0"/>
              <a:t>– F</a:t>
            </a:r>
          </a:p>
          <a:p>
            <a:r>
              <a:rPr lang="en-US" sz="1600" dirty="0"/>
              <a:t>As June rolls to July, we slowly pray, </a:t>
            </a:r>
            <a:r>
              <a:rPr lang="en-US" sz="1600" b="1" i="1" dirty="0"/>
              <a:t>- E</a:t>
            </a:r>
          </a:p>
          <a:p>
            <a:r>
              <a:rPr lang="en-US" sz="1600" dirty="0"/>
              <a:t>That the will of August will somehow bend. </a:t>
            </a:r>
            <a:r>
              <a:rPr lang="en-US" sz="1600" b="1" i="1" dirty="0"/>
              <a:t>- F</a:t>
            </a:r>
          </a:p>
          <a:p>
            <a:endParaRPr lang="en-US" sz="1600" dirty="0"/>
          </a:p>
          <a:p>
            <a:r>
              <a:rPr lang="en-US" sz="1600" dirty="0"/>
              <a:t>And yet, as soon as August’s days run out, </a:t>
            </a:r>
            <a:r>
              <a:rPr lang="en-US" sz="1600" b="1" i="1" dirty="0"/>
              <a:t>- G</a:t>
            </a:r>
          </a:p>
          <a:p>
            <a:r>
              <a:rPr lang="en-US" sz="1600" dirty="0"/>
              <a:t>School will soon come again, without a doubt. </a:t>
            </a:r>
            <a:r>
              <a:rPr lang="en-US" sz="1600" b="1" i="1" dirty="0"/>
              <a:t>- G</a:t>
            </a:r>
          </a:p>
          <a:p>
            <a:br>
              <a:rPr lang="en-US" sz="1600" dirty="0"/>
            </a:br>
            <a:endParaRPr lang="en-US" sz="1600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CCCD43F9-6819-40F5-9F91-E4CB4DD39D33}"/>
              </a:ext>
            </a:extLst>
          </p:cNvPr>
          <p:cNvSpPr txBox="1">
            <a:spLocks/>
          </p:cNvSpPr>
          <p:nvPr/>
        </p:nvSpPr>
        <p:spPr>
          <a:xfrm>
            <a:off x="5614738" y="4711615"/>
            <a:ext cx="3843552" cy="10907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1" dirty="0"/>
              <a:t>4 stanzas</a:t>
            </a:r>
          </a:p>
          <a:p>
            <a:r>
              <a:rPr lang="en-US" sz="2400" i="1" dirty="0"/>
              <a:t>Meter: 5 feet (per line)</a:t>
            </a:r>
          </a:p>
        </p:txBody>
      </p:sp>
    </p:spTree>
    <p:extLst>
      <p:ext uri="{BB962C8B-B14F-4D97-AF65-F5344CB8AC3E}">
        <p14:creationId xmlns:p14="http://schemas.microsoft.com/office/powerpoint/2010/main" val="3134361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BFE2E-28A4-4CDA-8AA5-2767AE688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Sonnet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BCF59D-75B6-49A1-B8E5-EEC0DCA97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14 lines</a:t>
            </a:r>
          </a:p>
          <a:p>
            <a:pPr lvl="1"/>
            <a:r>
              <a:rPr lang="en-US" dirty="0"/>
              <a:t>3 four-line stanzas (</a:t>
            </a:r>
            <a:r>
              <a:rPr lang="en-US" i="1" dirty="0"/>
              <a:t>quatrain)</a:t>
            </a:r>
            <a:r>
              <a:rPr lang="en-US" dirty="0"/>
              <a:t> and 1 two-line stanza (</a:t>
            </a:r>
            <a:r>
              <a:rPr lang="en-US" i="1" dirty="0"/>
              <a:t>couplet</a:t>
            </a:r>
            <a:r>
              <a:rPr lang="en-US" dirty="0"/>
              <a:t>)</a:t>
            </a:r>
          </a:p>
          <a:p>
            <a:r>
              <a:rPr lang="en-US" dirty="0"/>
              <a:t>Each line is 10 syllables (or 5 feet long)</a:t>
            </a:r>
          </a:p>
          <a:p>
            <a:r>
              <a:rPr lang="en-US" dirty="0"/>
              <a:t>Rhyme Scheme: </a:t>
            </a:r>
            <a:r>
              <a:rPr lang="en-US" i="1" dirty="0"/>
              <a:t>ABAB CDCD EFEF GG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384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38FE5-FAC1-4AA4-A797-8AD2BCB61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Fix This Stanza in a Sonnet…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DB4480-DB73-4F8B-B5F0-8B2DB7A10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The Eastern sun, shining with rays of yellow</a:t>
            </a:r>
          </a:p>
          <a:p>
            <a:pPr marL="0" indent="0">
              <a:buNone/>
            </a:pPr>
            <a:r>
              <a:rPr lang="en-US" i="1" dirty="0"/>
              <a:t>Smiles on the world, telling them to awake.</a:t>
            </a:r>
          </a:p>
          <a:p>
            <a:pPr marL="0" indent="0">
              <a:buNone/>
            </a:pPr>
            <a:r>
              <a:rPr lang="en-US" i="1" dirty="0"/>
              <a:t>The young man is pleased, not so with the old,</a:t>
            </a:r>
          </a:p>
          <a:p>
            <a:pPr marL="0" indent="0">
              <a:buNone/>
            </a:pPr>
            <a:r>
              <a:rPr lang="en-US" i="1" dirty="0"/>
              <a:t>Who yells at the sun, “Please give me a break!” </a:t>
            </a:r>
          </a:p>
        </p:txBody>
      </p:sp>
    </p:spTree>
    <p:extLst>
      <p:ext uri="{BB962C8B-B14F-4D97-AF65-F5344CB8AC3E}">
        <p14:creationId xmlns:p14="http://schemas.microsoft.com/office/powerpoint/2010/main" val="801202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38FE5-FAC1-4AA4-A797-8AD2BCB61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Fix This Stanza in a Sonnet…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DB4480-DB73-4F8B-B5F0-8B2DB7A10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The| </a:t>
            </a:r>
            <a:r>
              <a:rPr lang="en-US" i="1" dirty="0" err="1"/>
              <a:t>East|ern</a:t>
            </a:r>
            <a:r>
              <a:rPr lang="en-US" i="1" dirty="0"/>
              <a:t>| sun, </a:t>
            </a:r>
            <a:r>
              <a:rPr lang="en-US" i="1" dirty="0" err="1"/>
              <a:t>shin|ing</a:t>
            </a:r>
            <a:r>
              <a:rPr lang="en-US" i="1" dirty="0"/>
              <a:t>| with| rays| of| </a:t>
            </a:r>
            <a:r>
              <a:rPr lang="en-US" i="1" dirty="0" err="1"/>
              <a:t>yel|low</a:t>
            </a:r>
            <a:r>
              <a:rPr lang="en-US" i="1" dirty="0"/>
              <a:t> </a:t>
            </a:r>
            <a:r>
              <a:rPr lang="en-US" b="1" i="1" dirty="0"/>
              <a:t>- A</a:t>
            </a:r>
          </a:p>
          <a:p>
            <a:pPr marL="0" indent="0">
              <a:buNone/>
            </a:pPr>
            <a:r>
              <a:rPr lang="en-US" i="1" dirty="0"/>
              <a:t>Smiles| on| the| world|, </a:t>
            </a:r>
            <a:r>
              <a:rPr lang="en-US" i="1" dirty="0" err="1"/>
              <a:t>tell|ing</a:t>
            </a:r>
            <a:r>
              <a:rPr lang="en-US" i="1" dirty="0"/>
              <a:t>| them| to| </a:t>
            </a:r>
            <a:r>
              <a:rPr lang="en-US" i="1" dirty="0" err="1"/>
              <a:t>a|wake</a:t>
            </a:r>
            <a:r>
              <a:rPr lang="en-US" i="1" dirty="0"/>
              <a:t>. </a:t>
            </a:r>
            <a:r>
              <a:rPr lang="en-US" b="1" i="1" dirty="0"/>
              <a:t>- B</a:t>
            </a:r>
            <a:r>
              <a:rPr lang="en-US" i="1" dirty="0"/>
              <a:t> </a:t>
            </a:r>
          </a:p>
          <a:p>
            <a:pPr marL="0" indent="0">
              <a:buNone/>
            </a:pPr>
            <a:r>
              <a:rPr lang="en-US" i="1" dirty="0"/>
              <a:t>The| young| man| is| pleased|, not| so| with| the| old, </a:t>
            </a:r>
            <a:r>
              <a:rPr lang="en-US" b="1" i="1" dirty="0"/>
              <a:t>- C</a:t>
            </a:r>
          </a:p>
          <a:p>
            <a:pPr marL="0" indent="0">
              <a:buNone/>
            </a:pPr>
            <a:r>
              <a:rPr lang="en-US" i="1" dirty="0"/>
              <a:t>Who| yells| at| the| sun,| “Please| give| me| a| break!” </a:t>
            </a:r>
            <a:r>
              <a:rPr lang="en-US" b="1" i="1" dirty="0"/>
              <a:t>- B</a:t>
            </a:r>
          </a:p>
        </p:txBody>
      </p:sp>
    </p:spTree>
    <p:extLst>
      <p:ext uri="{BB962C8B-B14F-4D97-AF65-F5344CB8AC3E}">
        <p14:creationId xmlns:p14="http://schemas.microsoft.com/office/powerpoint/2010/main" val="2085250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38FE5-FAC1-4AA4-A797-8AD2BCB61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Fix This Stanza in a Sonnet…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DB4480-DB73-4F8B-B5F0-8B2DB7A10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The| </a:t>
            </a:r>
            <a:r>
              <a:rPr lang="en-US" i="1" dirty="0" err="1"/>
              <a:t>East|ern</a:t>
            </a:r>
            <a:r>
              <a:rPr lang="en-US" i="1" dirty="0"/>
              <a:t>| sun, </a:t>
            </a:r>
            <a:r>
              <a:rPr lang="en-US" i="1" dirty="0" err="1"/>
              <a:t>shin|ing</a:t>
            </a:r>
            <a:r>
              <a:rPr lang="en-US" i="1" dirty="0"/>
              <a:t>| with| rays| of| </a:t>
            </a:r>
            <a:r>
              <a:rPr lang="en-US" i="1" dirty="0">
                <a:solidFill>
                  <a:schemeClr val="bg1"/>
                </a:solidFill>
                <a:highlight>
                  <a:srgbClr val="FFFF00"/>
                </a:highlight>
              </a:rPr>
              <a:t>gold</a:t>
            </a:r>
            <a:r>
              <a:rPr lang="en-US" i="1" dirty="0"/>
              <a:t> </a:t>
            </a:r>
            <a:r>
              <a:rPr lang="en-US" b="1" i="1" dirty="0"/>
              <a:t>- A</a:t>
            </a:r>
          </a:p>
          <a:p>
            <a:pPr marL="0" indent="0">
              <a:buNone/>
            </a:pPr>
            <a:r>
              <a:rPr lang="en-US" i="1" dirty="0"/>
              <a:t>Smiles| on| the| world|, </a:t>
            </a:r>
            <a:r>
              <a:rPr lang="en-US" i="1" dirty="0" err="1"/>
              <a:t>tell|ing</a:t>
            </a:r>
            <a:r>
              <a:rPr lang="en-US" i="1" dirty="0"/>
              <a:t>| them| to| </a:t>
            </a:r>
            <a:r>
              <a:rPr lang="en-US" i="1" dirty="0" err="1"/>
              <a:t>a|wake</a:t>
            </a:r>
            <a:r>
              <a:rPr lang="en-US" i="1" dirty="0"/>
              <a:t>. </a:t>
            </a:r>
            <a:r>
              <a:rPr lang="en-US" b="1" i="1" dirty="0"/>
              <a:t>- B</a:t>
            </a:r>
            <a:r>
              <a:rPr lang="en-US" i="1" dirty="0"/>
              <a:t> </a:t>
            </a:r>
          </a:p>
          <a:p>
            <a:pPr marL="0" indent="0">
              <a:buNone/>
            </a:pPr>
            <a:r>
              <a:rPr lang="en-US" i="1" dirty="0"/>
              <a:t>The| young| man| is| pleased|, not| so| with| the| old, </a:t>
            </a:r>
            <a:r>
              <a:rPr lang="en-US" b="1" i="1" dirty="0"/>
              <a:t>- A</a:t>
            </a:r>
          </a:p>
          <a:p>
            <a:pPr marL="0" indent="0">
              <a:buNone/>
            </a:pPr>
            <a:r>
              <a:rPr lang="en-US" i="1" dirty="0"/>
              <a:t>Who| yells| at| the| sun,| “Please| give| me| a| break!” </a:t>
            </a:r>
            <a:r>
              <a:rPr lang="en-US" b="1" i="1" dirty="0"/>
              <a:t>- B</a:t>
            </a:r>
          </a:p>
        </p:txBody>
      </p:sp>
    </p:spTree>
    <p:extLst>
      <p:ext uri="{BB962C8B-B14F-4D97-AF65-F5344CB8AC3E}">
        <p14:creationId xmlns:p14="http://schemas.microsoft.com/office/powerpoint/2010/main" val="4261209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38FE5-FAC1-4AA4-A797-8AD2BCB61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let’s try adding some Tagalog…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DB4480-DB73-4F8B-B5F0-8B2DB7A10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The </a:t>
            </a:r>
            <a:r>
              <a:rPr lang="en-US" i="1" u="sng" dirty="0"/>
              <a:t>Silangan</a:t>
            </a:r>
            <a:r>
              <a:rPr lang="en-US" i="1" dirty="0"/>
              <a:t> sun, shining with rays of gold</a:t>
            </a:r>
          </a:p>
          <a:p>
            <a:pPr marL="0" indent="0">
              <a:buNone/>
            </a:pPr>
            <a:r>
              <a:rPr lang="en-US" i="1" dirty="0"/>
              <a:t>Smiles on the world, telling them to awake.</a:t>
            </a:r>
          </a:p>
          <a:p>
            <a:pPr marL="0" indent="0">
              <a:buNone/>
            </a:pPr>
            <a:r>
              <a:rPr lang="en-US" i="1" dirty="0"/>
              <a:t>The young man is pleased, not so with the old,</a:t>
            </a:r>
          </a:p>
          <a:p>
            <a:pPr marL="0" indent="0">
              <a:buNone/>
            </a:pPr>
            <a:r>
              <a:rPr lang="en-US" i="1" dirty="0"/>
              <a:t>Who yells at the sun, “Please give me a break!” </a:t>
            </a:r>
          </a:p>
        </p:txBody>
      </p:sp>
    </p:spTree>
    <p:extLst>
      <p:ext uri="{BB962C8B-B14F-4D97-AF65-F5344CB8AC3E}">
        <p14:creationId xmlns:p14="http://schemas.microsoft.com/office/powerpoint/2010/main" val="1300920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38FE5-FAC1-4AA4-A797-8AD2BCB61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let’s try adding some Tagalog…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DB4480-DB73-4F8B-B5F0-8B2DB7A10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The </a:t>
            </a:r>
            <a:r>
              <a:rPr lang="en-US" i="1" u="sng" dirty="0"/>
              <a:t>Silangan</a:t>
            </a:r>
            <a:r>
              <a:rPr lang="en-US" i="1" dirty="0"/>
              <a:t> sun, shining with rays of gold </a:t>
            </a:r>
            <a:r>
              <a:rPr lang="en-US" i="1" dirty="0">
                <a:highlight>
                  <a:srgbClr val="FF0000"/>
                </a:highlight>
              </a:rPr>
              <a:t>-11 syllables</a:t>
            </a:r>
          </a:p>
          <a:p>
            <a:pPr marL="0" indent="0">
              <a:buNone/>
            </a:pPr>
            <a:r>
              <a:rPr lang="en-US" i="1" dirty="0"/>
              <a:t>Smiles on the world, telling them to awake.</a:t>
            </a:r>
          </a:p>
          <a:p>
            <a:pPr marL="0" indent="0">
              <a:buNone/>
            </a:pPr>
            <a:r>
              <a:rPr lang="en-US" i="1" dirty="0"/>
              <a:t>The young man is pleased, not so with the old,</a:t>
            </a:r>
          </a:p>
          <a:p>
            <a:pPr marL="0" indent="0">
              <a:buNone/>
            </a:pPr>
            <a:r>
              <a:rPr lang="en-US" i="1" dirty="0"/>
              <a:t>Who yells at the sun, “Please give me a break!” </a:t>
            </a:r>
          </a:p>
        </p:txBody>
      </p:sp>
    </p:spTree>
    <p:extLst>
      <p:ext uri="{BB962C8B-B14F-4D97-AF65-F5344CB8AC3E}">
        <p14:creationId xmlns:p14="http://schemas.microsoft.com/office/powerpoint/2010/main" val="2989786055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201</TotalTime>
  <Words>964</Words>
  <Application>Microsoft Office PowerPoint</Application>
  <PresentationFormat>Widescreen</PresentationFormat>
  <Paragraphs>71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Trebuchet MS</vt:lpstr>
      <vt:lpstr>Berlin</vt:lpstr>
      <vt:lpstr>Bell Ringer – 5/2/2024</vt:lpstr>
      <vt:lpstr>Finally, the sun awakes from sleeping! Half a year moved gradually like a snail. Spring’s green has helped in Summer’s upkeeping. And then, the season comes with a bell’s wail.  My friends climb the ancient stairs on the tree, Which leads us to one of our meeting spots. A trusty treehouse where we can be free To unpack our secrets, stories, and plots.  </vt:lpstr>
      <vt:lpstr>Finally, the sun awakes from sleeping! - A Half a year moved gradually like a snail. - B Spring’s green has helped in Summer’s upkeeping. - A And then, the season comes with a bell’s wail. - B  My friends climb the ancient stairs on the tree, - C Which leads us to one of our meeting spots. - D A trusty treehouse where we can be free - C To unpack our secrets, stories, and plots. - D  </vt:lpstr>
      <vt:lpstr>Sonnet Structure</vt:lpstr>
      <vt:lpstr>Let’s Fix This Stanza in a Sonnet…</vt:lpstr>
      <vt:lpstr>Let’s Fix This Stanza in a Sonnet…</vt:lpstr>
      <vt:lpstr>Let’s Fix This Stanza in a Sonnet…</vt:lpstr>
      <vt:lpstr>Now let’s try adding some Tagalog…</vt:lpstr>
      <vt:lpstr>Now let’s try adding some Tagalog…</vt:lpstr>
      <vt:lpstr>Now let’s try adding some Tagalog…</vt:lpstr>
      <vt:lpstr>Now you try!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Bell Ringer – 5/2/2024</dc:title>
  <dc:creator>Eric Wolford</dc:creator>
  <cp:lastModifiedBy>Eric Wolford</cp:lastModifiedBy>
  <cp:revision>12</cp:revision>
  <dcterms:created xsi:type="dcterms:W3CDTF">2024-04-18T01:23:49Z</dcterms:created>
  <dcterms:modified xsi:type="dcterms:W3CDTF">2024-04-18T04:58:10Z</dcterms:modified>
</cp:coreProperties>
</file>